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notesMasterIdLst>
    <p:notesMasterId r:id="rId6"/>
  </p:notes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4A1630-B5AB-41BD-B9F4-48C4923111CF}" name="Butler, Gabrielle" initials="BG" userId="S::gbutler@bayada.com::7361a46c-5c5b-4787-a8a6-d8ff4dad57fa" providerId="AD"/>
  <p188:author id="{FDF6B892-7BF3-0E6F-0711-B038C0B44DCD}" name="Dunn, Kayla" initials="KD" userId="S::kdunn1@bayada.com::010754d4-7ecf-4158-aaa8-2987616c5489" providerId="AD"/>
  <p188:author id="{06945BB4-62D3-B3FB-A037-EB2B8CF7EED1}" name="Thomas, Michelle" initials="MT" userId="S::mthomas2@bayada.com::1ec336b2-d44e-4662-8bd4-c5655502f7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F985E-CBA6-4B48-9D46-FC489D01E554}"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016C13-0AF5-4324-B8AB-B67821965236}" type="slidenum">
              <a:rPr lang="en-US" smtClean="0"/>
              <a:t>‹#›</a:t>
            </a:fld>
            <a:endParaRPr lang="en-US"/>
          </a:p>
        </p:txBody>
      </p:sp>
    </p:spTree>
    <p:extLst>
      <p:ext uri="{BB962C8B-B14F-4D97-AF65-F5344CB8AC3E}">
        <p14:creationId xmlns:p14="http://schemas.microsoft.com/office/powerpoint/2010/main" val="2428852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AD15A5-6128-B84F-818D-8AA5BDD9AF9D}" type="slidenum">
              <a:rPr lang="en-US" smtClean="0"/>
              <a:pPr/>
              <a:t>1</a:t>
            </a:fld>
            <a:endParaRPr lang="en-US"/>
          </a:p>
        </p:txBody>
      </p:sp>
    </p:spTree>
    <p:extLst>
      <p:ext uri="{BB962C8B-B14F-4D97-AF65-F5344CB8AC3E}">
        <p14:creationId xmlns:p14="http://schemas.microsoft.com/office/powerpoint/2010/main" val="3414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imple Layout - Title, header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320" y="457201"/>
            <a:ext cx="9457359" cy="731520"/>
          </a:xfrm>
        </p:spPr>
        <p:txBody>
          <a:bodyPr anchor="t"/>
          <a:lstStyle>
            <a:lvl1pPr>
              <a:defRPr>
                <a:solidFill>
                  <a:schemeClr val="accent1"/>
                </a:solidFill>
              </a:defRPr>
            </a:lvl1pPr>
          </a:lstStyle>
          <a:p>
            <a:r>
              <a:rPr lang="en-US"/>
              <a:t>Title</a:t>
            </a:r>
          </a:p>
        </p:txBody>
      </p:sp>
      <p:sp>
        <p:nvSpPr>
          <p:cNvPr id="4" name="Content Placeholder 3"/>
          <p:cNvSpPr>
            <a:spLocks noGrp="1"/>
          </p:cNvSpPr>
          <p:nvPr>
            <p:ph sz="quarter" idx="10" hasCustomPrompt="1"/>
          </p:nvPr>
        </p:nvSpPr>
        <p:spPr>
          <a:xfrm>
            <a:off x="457319" y="1371600"/>
            <a:ext cx="9444910" cy="4838700"/>
          </a:xfrm>
        </p:spPr>
        <p:txBody>
          <a:bodyPr/>
          <a:lstStyle>
            <a:lvl1pPr>
              <a:spcBef>
                <a:spcPts val="1800"/>
              </a:spcBef>
              <a:defRPr sz="2000" b="1" i="0">
                <a:solidFill>
                  <a:schemeClr val="tx2"/>
                </a:solidFill>
                <a:latin typeface="+mn-lt"/>
                <a:ea typeface="Arial" charset="0"/>
                <a:cs typeface="Arial" charset="0"/>
              </a:defRPr>
            </a:lvl1pPr>
            <a:lvl2pPr marL="0" indent="0">
              <a:spcBef>
                <a:spcPts val="1200"/>
              </a:spcBef>
              <a:buFontTx/>
              <a:buNone/>
              <a:defRPr sz="2000"/>
            </a:lvl2pPr>
            <a:lvl3pPr marL="200016" indent="-200016">
              <a:spcBef>
                <a:spcPts val="600"/>
              </a:spcBef>
              <a:buFont typeface="Arial"/>
              <a:buChar char="•"/>
              <a:defRPr sz="1800"/>
            </a:lvl3pPr>
            <a:lvl4pPr marL="398444" indent="-200016">
              <a:buFont typeface="Lucida Grande"/>
              <a:buChar char="-"/>
              <a:defRPr sz="1600"/>
            </a:lvl4pPr>
            <a:lvl5pPr>
              <a:defRPr sz="1800"/>
            </a:lvl5pPr>
          </a:lstStyle>
          <a:p>
            <a:pPr lvl="0"/>
            <a:r>
              <a:rPr lang="en-US"/>
              <a:t>Header</a:t>
            </a:r>
          </a:p>
          <a:p>
            <a:pPr lvl="1"/>
            <a:r>
              <a:rPr lang="en-US"/>
              <a:t>First Level </a:t>
            </a:r>
          </a:p>
          <a:p>
            <a:pPr lvl="2"/>
            <a:r>
              <a:rPr lang="en-US"/>
              <a:t>Second Level</a:t>
            </a:r>
          </a:p>
          <a:p>
            <a:pPr lvl="3"/>
            <a:r>
              <a:rPr lang="en-US"/>
              <a:t>Third Level</a:t>
            </a:r>
          </a:p>
        </p:txBody>
      </p:sp>
      <p:sp>
        <p:nvSpPr>
          <p:cNvPr id="6" name="Text Placeholder 3">
            <a:extLst>
              <a:ext uri="{FF2B5EF4-FFF2-40B4-BE49-F238E27FC236}">
                <a16:creationId xmlns:a16="http://schemas.microsoft.com/office/drawing/2014/main" id="{795B4020-BA1B-424F-8B93-3B8A415B57B3}"/>
              </a:ext>
            </a:extLst>
          </p:cNvPr>
          <p:cNvSpPr>
            <a:spLocks noGrp="1"/>
          </p:cNvSpPr>
          <p:nvPr>
            <p:ph type="body" sz="quarter" idx="11" hasCustomPrompt="1"/>
          </p:nvPr>
        </p:nvSpPr>
        <p:spPr>
          <a:xfrm>
            <a:off x="7207431" y="6463076"/>
            <a:ext cx="1659370" cy="323850"/>
          </a:xfrm>
        </p:spPr>
        <p:txBody>
          <a:bodyPr/>
          <a:lstStyle>
            <a:lvl1pPr>
              <a:defRPr sz="800" baseline="0">
                <a:solidFill>
                  <a:schemeClr val="bg2"/>
                </a:solidFill>
              </a:defRPr>
            </a:lvl1pPr>
          </a:lstStyle>
          <a:p>
            <a:pPr lvl="0"/>
            <a:r>
              <a:rPr lang="en-US"/>
              <a:t>Confidential Proprietary Information</a:t>
            </a:r>
          </a:p>
        </p:txBody>
      </p:sp>
      <p:sp>
        <p:nvSpPr>
          <p:cNvPr id="9" name="Text Placeholder 6">
            <a:extLst>
              <a:ext uri="{FF2B5EF4-FFF2-40B4-BE49-F238E27FC236}">
                <a16:creationId xmlns:a16="http://schemas.microsoft.com/office/drawing/2014/main" id="{42594215-73D0-6E42-BBFD-7FE2B8C87FA0}"/>
              </a:ext>
            </a:extLst>
          </p:cNvPr>
          <p:cNvSpPr>
            <a:spLocks noGrp="1"/>
          </p:cNvSpPr>
          <p:nvPr>
            <p:ph type="body" sz="quarter" idx="12" hasCustomPrompt="1"/>
          </p:nvPr>
        </p:nvSpPr>
        <p:spPr>
          <a:xfrm>
            <a:off x="4392292" y="6480871"/>
            <a:ext cx="2304062" cy="244475"/>
          </a:xfrm>
        </p:spPr>
        <p:txBody>
          <a:bodyPr/>
          <a:lstStyle>
            <a:lvl1pPr>
              <a:defRPr sz="800" baseline="0">
                <a:solidFill>
                  <a:schemeClr val="tx1"/>
                </a:solidFill>
              </a:defRPr>
            </a:lvl1pPr>
          </a:lstStyle>
          <a:p>
            <a:pPr lvl="0"/>
            <a:r>
              <a:rPr lang="en-US"/>
              <a:t>Presentation Title</a:t>
            </a:r>
          </a:p>
        </p:txBody>
      </p:sp>
    </p:spTree>
    <p:extLst>
      <p:ext uri="{BB962C8B-B14F-4D97-AF65-F5344CB8AC3E}">
        <p14:creationId xmlns:p14="http://schemas.microsoft.com/office/powerpoint/2010/main" val="3352113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201"/>
            <a:ext cx="12192000" cy="5591799"/>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54246" y="241464"/>
            <a:ext cx="2044089" cy="738525"/>
          </a:xfrm>
          <a:prstGeom prst="rect">
            <a:avLst/>
          </a:prstGeom>
        </p:spPr>
      </p:pic>
    </p:spTree>
    <p:extLst>
      <p:ext uri="{BB962C8B-B14F-4D97-AF65-F5344CB8AC3E}">
        <p14:creationId xmlns:p14="http://schemas.microsoft.com/office/powerpoint/2010/main" val="1579359863"/>
      </p:ext>
    </p:extLst>
  </p:cSld>
  <p:clrMap bg1="lt1" tx1="dk1" bg2="lt2" tx2="dk2" accent1="accent1" accent2="accent2" accent3="accent3" accent4="accent4" accent5="accent5" accent6="accent6" hlink="hlink" folHlink="folHlink"/>
  <p:sldLayoutIdLst>
    <p:sldLayoutId id="214748372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hyperlink" Target="mailto:LeaveManagement@bayada.com" TargetMode="External"/><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6" Type="http://schemas.openxmlformats.org/officeDocument/2006/relationships/image" Target="../media/image14.sv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hyperlink" Target="mailto:gbutler@bayada.com" TargetMode="External"/><Relationship Id="rId9" Type="http://schemas.openxmlformats.org/officeDocument/2006/relationships/image" Target="../media/image7.png"/><Relationship Id="rId1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59C2F64C-E10B-E834-9553-CB3EBCA7D5BC}"/>
              </a:ext>
            </a:extLst>
          </p:cNvPr>
          <p:cNvCxnSpPr>
            <a:cxnSpLocks/>
          </p:cNvCxnSpPr>
          <p:nvPr/>
        </p:nvCxnSpPr>
        <p:spPr>
          <a:xfrm flipV="1">
            <a:off x="3955106" y="2600329"/>
            <a:ext cx="3145324" cy="23805"/>
          </a:xfrm>
          <a:prstGeom prst="line">
            <a:avLst/>
          </a:prstGeom>
          <a:noFill/>
          <a:ln w="50800" cap="flat" cmpd="sng" algn="ctr">
            <a:solidFill>
              <a:sysClr val="window" lastClr="FFFFFF">
                <a:lumMod val="85000"/>
              </a:sysClr>
            </a:solidFill>
            <a:prstDash val="solid"/>
            <a:miter lim="800000"/>
          </a:ln>
          <a:effectLst/>
        </p:spPr>
      </p:cxnSp>
      <p:cxnSp>
        <p:nvCxnSpPr>
          <p:cNvPr id="31" name="Straight Connector 30">
            <a:extLst>
              <a:ext uri="{FF2B5EF4-FFF2-40B4-BE49-F238E27FC236}">
                <a16:creationId xmlns:a16="http://schemas.microsoft.com/office/drawing/2014/main" id="{85678FEC-C945-2762-BB95-B62E08F43084}"/>
              </a:ext>
            </a:extLst>
          </p:cNvPr>
          <p:cNvCxnSpPr>
            <a:cxnSpLocks/>
          </p:cNvCxnSpPr>
          <p:nvPr/>
        </p:nvCxnSpPr>
        <p:spPr>
          <a:xfrm>
            <a:off x="6882633" y="2600328"/>
            <a:ext cx="4646795" cy="23805"/>
          </a:xfrm>
          <a:prstGeom prst="line">
            <a:avLst/>
          </a:prstGeom>
          <a:noFill/>
          <a:ln w="50800" cap="flat" cmpd="sng" algn="ctr">
            <a:solidFill>
              <a:sysClr val="window" lastClr="FFFFFF">
                <a:lumMod val="85000"/>
              </a:sysClr>
            </a:solidFill>
            <a:prstDash val="solid"/>
            <a:miter lim="800000"/>
          </a:ln>
          <a:effectLst/>
        </p:spPr>
      </p:cxnSp>
      <p:cxnSp>
        <p:nvCxnSpPr>
          <p:cNvPr id="54" name="Straight Connector 53">
            <a:extLst>
              <a:ext uri="{FF2B5EF4-FFF2-40B4-BE49-F238E27FC236}">
                <a16:creationId xmlns:a16="http://schemas.microsoft.com/office/drawing/2014/main" id="{E4F22C08-5EF2-4AC2-BDDA-857D61714EE6}"/>
              </a:ext>
            </a:extLst>
          </p:cNvPr>
          <p:cNvCxnSpPr>
            <a:cxnSpLocks/>
          </p:cNvCxnSpPr>
          <p:nvPr/>
        </p:nvCxnSpPr>
        <p:spPr>
          <a:xfrm>
            <a:off x="658582" y="2603331"/>
            <a:ext cx="3402625" cy="0"/>
          </a:xfrm>
          <a:prstGeom prst="line">
            <a:avLst/>
          </a:prstGeom>
          <a:noFill/>
          <a:ln w="50800" cap="flat" cmpd="sng" algn="ctr">
            <a:solidFill>
              <a:sysClr val="window" lastClr="FFFFFF">
                <a:lumMod val="85000"/>
              </a:sysClr>
            </a:solidFill>
            <a:prstDash val="solid"/>
            <a:miter lim="800000"/>
          </a:ln>
          <a:effectLst/>
        </p:spPr>
      </p:cxnSp>
      <p:grpSp>
        <p:nvGrpSpPr>
          <p:cNvPr id="6" name="Group 5">
            <a:extLst>
              <a:ext uri="{FF2B5EF4-FFF2-40B4-BE49-F238E27FC236}">
                <a16:creationId xmlns:a16="http://schemas.microsoft.com/office/drawing/2014/main" id="{AD6D26ED-875A-2FA7-D7F6-FD9A8D00C673}"/>
              </a:ext>
            </a:extLst>
          </p:cNvPr>
          <p:cNvGrpSpPr/>
          <p:nvPr/>
        </p:nvGrpSpPr>
        <p:grpSpPr>
          <a:xfrm>
            <a:off x="1059501" y="2482118"/>
            <a:ext cx="10221410" cy="1751751"/>
            <a:chOff x="4288809" y="3109064"/>
            <a:chExt cx="6561313" cy="1072035"/>
          </a:xfrm>
        </p:grpSpPr>
        <p:sp>
          <p:nvSpPr>
            <p:cNvPr id="74" name="Oval 73">
              <a:extLst>
                <a:ext uri="{FF2B5EF4-FFF2-40B4-BE49-F238E27FC236}">
                  <a16:creationId xmlns:a16="http://schemas.microsoft.com/office/drawing/2014/main" id="{3870401E-FE55-4343-8CEC-A82C01EA7B12}"/>
                </a:ext>
              </a:extLst>
            </p:cNvPr>
            <p:cNvSpPr>
              <a:spLocks noChangeAspect="1"/>
            </p:cNvSpPr>
            <p:nvPr/>
          </p:nvSpPr>
          <p:spPr>
            <a:xfrm>
              <a:off x="5344496" y="3109065"/>
              <a:ext cx="141758" cy="141758"/>
            </a:xfrm>
            <a:prstGeom prst="ellipse">
              <a:avLst/>
            </a:prstGeom>
            <a:solidFill>
              <a:srgbClr val="C00000"/>
            </a:solidFill>
            <a:ln w="31750" cap="flat" cmpd="sng" algn="ctr">
              <a:solidFill>
                <a:srgbClr val="FFFFFF"/>
              </a:solidFill>
              <a:prstDash val="solid"/>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75" name="Oval 74">
              <a:extLst>
                <a:ext uri="{FF2B5EF4-FFF2-40B4-BE49-F238E27FC236}">
                  <a16:creationId xmlns:a16="http://schemas.microsoft.com/office/drawing/2014/main" id="{76CB1515-3749-45FE-A83C-CE01689A624E}"/>
                </a:ext>
              </a:extLst>
            </p:cNvPr>
            <p:cNvSpPr>
              <a:spLocks noChangeAspect="1"/>
            </p:cNvSpPr>
            <p:nvPr/>
          </p:nvSpPr>
          <p:spPr>
            <a:xfrm>
              <a:off x="6654978" y="3114061"/>
              <a:ext cx="149792" cy="149792"/>
            </a:xfrm>
            <a:prstGeom prst="ellipse">
              <a:avLst/>
            </a:prstGeom>
            <a:solidFill>
              <a:srgbClr val="C00000"/>
            </a:solidFill>
            <a:ln w="31750" cap="flat" cmpd="sng" algn="ctr">
              <a:solidFill>
                <a:srgbClr val="FFFFFF"/>
              </a:solidFill>
              <a:prstDash val="solid"/>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89" name="Oval 88">
              <a:extLst>
                <a:ext uri="{FF2B5EF4-FFF2-40B4-BE49-F238E27FC236}">
                  <a16:creationId xmlns:a16="http://schemas.microsoft.com/office/drawing/2014/main" id="{9A327ED9-64F0-4348-B945-9D82090DC29D}"/>
                </a:ext>
              </a:extLst>
            </p:cNvPr>
            <p:cNvSpPr>
              <a:spLocks noChangeAspect="1"/>
            </p:cNvSpPr>
            <p:nvPr/>
          </p:nvSpPr>
          <p:spPr>
            <a:xfrm>
              <a:off x="4288809" y="3109064"/>
              <a:ext cx="141758" cy="141758"/>
            </a:xfrm>
            <a:prstGeom prst="ellipse">
              <a:avLst/>
            </a:prstGeom>
            <a:solidFill>
              <a:srgbClr val="C00000"/>
            </a:solidFill>
            <a:ln w="31750" cap="flat" cmpd="sng" algn="ctr">
              <a:solidFill>
                <a:srgbClr val="FFFFFF"/>
              </a:solidFill>
              <a:prstDash val="solid"/>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90" name="TextBox 89">
              <a:extLst>
                <a:ext uri="{FF2B5EF4-FFF2-40B4-BE49-F238E27FC236}">
                  <a16:creationId xmlns:a16="http://schemas.microsoft.com/office/drawing/2014/main" id="{783576EB-14A3-48CB-A2F1-6764D7C9885C}"/>
                </a:ext>
              </a:extLst>
            </p:cNvPr>
            <p:cNvSpPr txBox="1"/>
            <p:nvPr/>
          </p:nvSpPr>
          <p:spPr>
            <a:xfrm>
              <a:off x="6213752" y="3311264"/>
              <a:ext cx="988337" cy="700940"/>
            </a:xfrm>
            <a:prstGeom prst="rect">
              <a:avLst/>
            </a:prstGeom>
            <a:noFill/>
          </p:spPr>
          <p:txBody>
            <a:bodyPr wrap="square" lIns="0" tIns="0" rIns="0" bIns="0" rtlCol="0" anchor="t">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defTabSz="685768"/>
              <a:r>
                <a:rPr lang="en-US" sz="879" dirty="0">
                  <a:latin typeface="Arial"/>
                  <a:cs typeface="Arial"/>
                </a:rPr>
                <a:t>Once all leave of absence details are received, the employee will receive HI TDI form </a:t>
              </a:r>
              <a:endParaRPr lang="en-US" sz="900" b="1" dirty="0">
                <a:latin typeface="Arial" panose="020B060402020202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161D57FF-458F-4B44-9553-1F458373A541}"/>
                </a:ext>
              </a:extLst>
            </p:cNvPr>
            <p:cNvSpPr txBox="1"/>
            <p:nvPr/>
          </p:nvSpPr>
          <p:spPr>
            <a:xfrm>
              <a:off x="8703513" y="3248093"/>
              <a:ext cx="1065673" cy="754546"/>
            </a:xfrm>
            <a:prstGeom prst="rect">
              <a:avLst/>
            </a:prstGeom>
            <a:noFill/>
          </p:spPr>
          <p:txBody>
            <a:bodyPr wrap="square" lIns="0" tIns="0" rIns="0" bIns="0" rtlCol="0" anchor="t">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defTabSz="685768"/>
              <a:r>
                <a:rPr lang="en-US" sz="850" dirty="0">
                  <a:solidFill>
                    <a:srgbClr val="000000"/>
                  </a:solidFill>
                  <a:latin typeface="Arial"/>
                  <a:cs typeface="Arial"/>
                </a:rPr>
                <a:t>Once both Part A and C are complete, the employee or their manager should submit the HI TDI form to </a:t>
              </a:r>
              <a:r>
                <a:rPr lang="en-US" sz="850" dirty="0">
                  <a:solidFill>
                    <a:srgbClr val="000000"/>
                  </a:solidFill>
                  <a:latin typeface="Arial"/>
                  <a:cs typeface="Arial"/>
                  <a:hlinkClick r:id="rId3"/>
                </a:rPr>
                <a:t>LeaveManagement@bayada.com</a:t>
              </a:r>
              <a:r>
                <a:rPr lang="en-US" sz="850" dirty="0">
                  <a:solidFill>
                    <a:srgbClr val="000000"/>
                  </a:solidFill>
                  <a:latin typeface="Arial"/>
                  <a:cs typeface="Arial"/>
                </a:rPr>
                <a:t> .  The LVM office will then complete Part B  and submit to within 48 business hours of when received or date of disability.</a:t>
              </a:r>
            </a:p>
          </p:txBody>
        </p:sp>
        <p:sp>
          <p:nvSpPr>
            <p:cNvPr id="94" name="TextBox 93">
              <a:extLst>
                <a:ext uri="{FF2B5EF4-FFF2-40B4-BE49-F238E27FC236}">
                  <a16:creationId xmlns:a16="http://schemas.microsoft.com/office/drawing/2014/main" id="{4A0F1945-402A-4B65-8874-414C571178C5}"/>
                </a:ext>
              </a:extLst>
            </p:cNvPr>
            <p:cNvSpPr txBox="1"/>
            <p:nvPr/>
          </p:nvSpPr>
          <p:spPr>
            <a:xfrm>
              <a:off x="10001011" y="3322469"/>
              <a:ext cx="849111" cy="858630"/>
            </a:xfrm>
            <a:prstGeom prst="rect">
              <a:avLst/>
            </a:prstGeom>
            <a:noFill/>
          </p:spPr>
          <p:txBody>
            <a:bodyPr wrap="square" lIns="0" tIns="0" rIns="0" bIns="0" rtlCol="0" anchor="t">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defTabSz="685768"/>
              <a:r>
                <a:rPr lang="en-US" sz="850" dirty="0">
                  <a:solidFill>
                    <a:srgbClr val="000000"/>
                  </a:solidFill>
                  <a:latin typeface="Arial"/>
                  <a:cs typeface="Arial"/>
                </a:rPr>
                <a:t>Await the decision – Tristar will process HI TDI claims in the order in which they are received.   Once Tristar makes determination on the claim, the employee and LVM will receive details via  a letter</a:t>
              </a:r>
            </a:p>
          </p:txBody>
        </p:sp>
      </p:grpSp>
      <p:sp>
        <p:nvSpPr>
          <p:cNvPr id="10" name="Text Placeholder 17">
            <a:extLst>
              <a:ext uri="{FF2B5EF4-FFF2-40B4-BE49-F238E27FC236}">
                <a16:creationId xmlns:a16="http://schemas.microsoft.com/office/drawing/2014/main" id="{3309C311-C8B2-DCA4-A5F2-F3E9E17D0F79}"/>
              </a:ext>
            </a:extLst>
          </p:cNvPr>
          <p:cNvSpPr txBox="1">
            <a:spLocks/>
          </p:cNvSpPr>
          <p:nvPr/>
        </p:nvSpPr>
        <p:spPr>
          <a:xfrm>
            <a:off x="478163" y="4831735"/>
            <a:ext cx="5139024" cy="1696937"/>
          </a:xfrm>
          <a:prstGeom prst="rect">
            <a:avLst/>
          </a:prstGeom>
        </p:spPr>
        <p:txBody>
          <a:bodyPr vert="horz" lIns="68575" tIns="0" rIns="68575" bIns="0" rtlCol="0" anchor="t">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indent="0">
              <a:lnSpc>
                <a:spcPct val="100000"/>
              </a:lnSpc>
              <a:spcBef>
                <a:spcPts val="0"/>
              </a:spcBef>
              <a:buNone/>
            </a:pPr>
            <a:endParaRPr lang="en-US" sz="1213" b="1" u="sng" dirty="0">
              <a:solidFill>
                <a:schemeClr val="tx1"/>
              </a:solidFill>
              <a:latin typeface="Arial" panose="020B0604020202020204" pitchFamily="34" charset="0"/>
              <a:cs typeface="Arial" panose="020B0604020202020204" pitchFamily="34" charset="0"/>
            </a:endParaRPr>
          </a:p>
          <a:p>
            <a:pPr algn="ctr"/>
            <a:r>
              <a:rPr lang="en-US" sz="1050" b="1" dirty="0">
                <a:latin typeface="Arial"/>
                <a:cs typeface="Arial"/>
              </a:rPr>
              <a:t>For general inquiries please contact the Leave Management Office at:</a:t>
            </a:r>
          </a:p>
          <a:p>
            <a:pPr algn="ctr"/>
            <a:r>
              <a:rPr lang="en-US" sz="1050" b="1" dirty="0">
                <a:latin typeface="Arial"/>
                <a:cs typeface="Arial"/>
                <a:hlinkClick r:id="rId3"/>
              </a:rPr>
              <a:t>LeaveManagement@bayada.com</a:t>
            </a:r>
            <a:r>
              <a:rPr lang="en-US" sz="1050" b="1" dirty="0">
                <a:latin typeface="Arial"/>
                <a:cs typeface="Arial"/>
              </a:rPr>
              <a:t> or 833-993-2958</a:t>
            </a:r>
          </a:p>
          <a:p>
            <a:pPr algn="ctr"/>
            <a:endParaRPr lang="en-US" sz="1050" b="1" dirty="0">
              <a:latin typeface="Arial"/>
              <a:cs typeface="Arial"/>
            </a:endParaRPr>
          </a:p>
          <a:p>
            <a:pPr algn="ctr"/>
            <a:r>
              <a:rPr lang="en-US" sz="1050" b="1" dirty="0">
                <a:latin typeface="Arial"/>
                <a:cs typeface="Arial"/>
              </a:rPr>
              <a:t>For frequently asked questions regarding HI TDI benefit visit https://labor.hawaii.gov/dcd/frequently-asked-questions/tdi/#1</a:t>
            </a:r>
            <a:br>
              <a:rPr lang="en-US" sz="1050" b="1" dirty="0">
                <a:latin typeface="Arial"/>
                <a:cs typeface="Arial"/>
              </a:rPr>
            </a:br>
            <a:endParaRPr lang="en-US" b="1" dirty="0">
              <a:latin typeface="Arial" panose="020B0604020202020204" pitchFamily="34" charset="0"/>
              <a:cs typeface="Arial" panose="020B0604020202020204" pitchFamily="34" charset="0"/>
            </a:endParaRPr>
          </a:p>
          <a:p>
            <a:pPr algn="ctr"/>
            <a:r>
              <a:rPr lang="en-US" sz="1050" b="1" dirty="0">
                <a:solidFill>
                  <a:schemeClr val="accent1"/>
                </a:solidFill>
                <a:latin typeface="Arial"/>
                <a:cs typeface="Arial"/>
              </a:rPr>
              <a:t>If you or your employee need additional assistance, please escalate your request to </a:t>
            </a:r>
            <a:r>
              <a:rPr lang="en-US" sz="1050" b="1" dirty="0">
                <a:latin typeface="Arial"/>
                <a:cs typeface="Arial"/>
                <a:hlinkClick r:id="rId3"/>
              </a:rPr>
              <a:t>LeaveManagement@bayada.com</a:t>
            </a:r>
            <a:r>
              <a:rPr lang="en-US" sz="1050" b="1" dirty="0">
                <a:latin typeface="Arial"/>
                <a:cs typeface="Arial"/>
              </a:rPr>
              <a:t> and copy Gabby Butler, </a:t>
            </a:r>
            <a:r>
              <a:rPr lang="en-US" sz="1050" b="1" dirty="0">
                <a:latin typeface="Arial"/>
                <a:cs typeface="Arial"/>
                <a:hlinkClick r:id="rId4"/>
              </a:rPr>
              <a:t>gbutler@bayada.com</a:t>
            </a:r>
            <a:endParaRPr lang="en-US" sz="1050" b="1" dirty="0">
              <a:latin typeface="Arial"/>
              <a:cs typeface="Arial"/>
            </a:endParaRPr>
          </a:p>
          <a:p>
            <a:pPr algn="ctr"/>
            <a:endParaRPr lang="en-US" sz="1092" b="1" dirty="0">
              <a:solidFill>
                <a:srgbClr val="C00000"/>
              </a:solidFill>
              <a:latin typeface="Arial" panose="020B0604020202020204" pitchFamily="34" charset="0"/>
              <a:cs typeface="Arial" panose="020B0604020202020204" pitchFamily="34" charset="0"/>
            </a:endParaRPr>
          </a:p>
          <a:p>
            <a:pPr algn="ctr"/>
            <a:endParaRPr lang="en-US" sz="1092" b="1" dirty="0">
              <a:solidFill>
                <a:schemeClr val="tx1"/>
              </a:solidFill>
              <a:latin typeface="+mn-lt"/>
              <a:cs typeface="Arial" panose="020B0604020202020204" pitchFamily="34" charset="0"/>
            </a:endParaRPr>
          </a:p>
        </p:txBody>
      </p:sp>
      <p:sp>
        <p:nvSpPr>
          <p:cNvPr id="17" name="Rectangle: Rounded Corners 29">
            <a:extLst>
              <a:ext uri="{FF2B5EF4-FFF2-40B4-BE49-F238E27FC236}">
                <a16:creationId xmlns:a16="http://schemas.microsoft.com/office/drawing/2014/main" id="{622303F7-915D-599B-41D8-184C29F7C63E}"/>
              </a:ext>
            </a:extLst>
          </p:cNvPr>
          <p:cNvSpPr/>
          <p:nvPr/>
        </p:nvSpPr>
        <p:spPr>
          <a:xfrm>
            <a:off x="203521" y="1452509"/>
            <a:ext cx="11615662" cy="2510061"/>
          </a:xfrm>
          <a:prstGeom prst="roundRect">
            <a:avLst>
              <a:gd name="adj" fmla="val 5276"/>
            </a:avLst>
          </a:prstGeom>
          <a:noFill/>
          <a:ln w="19050" cap="rnd" cmpd="sng" algn="ctr">
            <a:solidFill>
              <a:srgbClr val="0090DA"/>
            </a:solidFill>
            <a:prstDash val="sysDot"/>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5" name="Rectangle: Rounded Corners 29">
            <a:extLst>
              <a:ext uri="{FF2B5EF4-FFF2-40B4-BE49-F238E27FC236}">
                <a16:creationId xmlns:a16="http://schemas.microsoft.com/office/drawing/2014/main" id="{F9A6A8AB-14EF-429E-973F-73759F3583C1}"/>
              </a:ext>
            </a:extLst>
          </p:cNvPr>
          <p:cNvSpPr/>
          <p:nvPr/>
        </p:nvSpPr>
        <p:spPr>
          <a:xfrm>
            <a:off x="6251713" y="4501010"/>
            <a:ext cx="5567470" cy="2151527"/>
          </a:xfrm>
          <a:prstGeom prst="roundRect">
            <a:avLst>
              <a:gd name="adj" fmla="val 5276"/>
            </a:avLst>
          </a:prstGeom>
          <a:noFill/>
          <a:ln w="19050" cap="rnd" cmpd="sng" algn="ctr">
            <a:solidFill>
              <a:srgbClr val="0090DA"/>
            </a:solidFill>
            <a:prstDash val="sysDot"/>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16" name="Rectangle: Rounded Corners 29">
            <a:extLst>
              <a:ext uri="{FF2B5EF4-FFF2-40B4-BE49-F238E27FC236}">
                <a16:creationId xmlns:a16="http://schemas.microsoft.com/office/drawing/2014/main" id="{E5A94237-0B3B-C9F3-5918-B27BCB7666E6}"/>
              </a:ext>
            </a:extLst>
          </p:cNvPr>
          <p:cNvSpPr/>
          <p:nvPr/>
        </p:nvSpPr>
        <p:spPr>
          <a:xfrm>
            <a:off x="213300" y="4485819"/>
            <a:ext cx="5809813" cy="2166718"/>
          </a:xfrm>
          <a:prstGeom prst="roundRect">
            <a:avLst>
              <a:gd name="adj" fmla="val 5276"/>
            </a:avLst>
          </a:prstGeom>
          <a:noFill/>
          <a:ln w="19050" cap="rnd" cmpd="sng" algn="ctr">
            <a:solidFill>
              <a:srgbClr val="0090DA"/>
            </a:solidFill>
            <a:prstDash val="sysDot"/>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18" name="Rectangle 17">
            <a:extLst>
              <a:ext uri="{FF2B5EF4-FFF2-40B4-BE49-F238E27FC236}">
                <a16:creationId xmlns:a16="http://schemas.microsoft.com/office/drawing/2014/main" id="{0DD7A7A4-15C3-E29E-EB71-0815626DEDDC}"/>
              </a:ext>
            </a:extLst>
          </p:cNvPr>
          <p:cNvSpPr/>
          <p:nvPr/>
        </p:nvSpPr>
        <p:spPr>
          <a:xfrm>
            <a:off x="2125462" y="4213465"/>
            <a:ext cx="2133791" cy="445154"/>
          </a:xfrm>
          <a:prstGeom prst="rect">
            <a:avLst/>
          </a:prstGeom>
          <a:solidFill>
            <a:srgbClr val="C00000"/>
          </a:solidFill>
          <a:ln w="12700">
            <a:noFill/>
          </a:ln>
        </p:spPr>
        <p:txBody>
          <a:bodyPr wrap="square" tIns="137150" bIns="137150" anchor="ctr">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r>
              <a:rPr lang="en-US" sz="1213" b="1" kern="0" dirty="0">
                <a:solidFill>
                  <a:schemeClr val="bg1"/>
                </a:solidFill>
                <a:latin typeface="Arial" panose="020B0604020202020204" pitchFamily="34" charset="0"/>
                <a:cs typeface="Arial" panose="020B0604020202020204" pitchFamily="34" charset="0"/>
              </a:rPr>
              <a:t>Additional Information</a:t>
            </a:r>
          </a:p>
        </p:txBody>
      </p:sp>
      <p:sp>
        <p:nvSpPr>
          <p:cNvPr id="19" name="Rectangle 18">
            <a:extLst>
              <a:ext uri="{FF2B5EF4-FFF2-40B4-BE49-F238E27FC236}">
                <a16:creationId xmlns:a16="http://schemas.microsoft.com/office/drawing/2014/main" id="{26997370-79DA-1A71-25EF-4EAE51A3002A}"/>
              </a:ext>
            </a:extLst>
          </p:cNvPr>
          <p:cNvSpPr/>
          <p:nvPr/>
        </p:nvSpPr>
        <p:spPr>
          <a:xfrm>
            <a:off x="8139134" y="4186634"/>
            <a:ext cx="2133791" cy="445154"/>
          </a:xfrm>
          <a:prstGeom prst="rect">
            <a:avLst/>
          </a:prstGeom>
          <a:solidFill>
            <a:srgbClr val="C00000"/>
          </a:solidFill>
          <a:ln w="12700">
            <a:noFill/>
          </a:ln>
        </p:spPr>
        <p:txBody>
          <a:bodyPr wrap="square" tIns="137150" bIns="137150" anchor="ctr">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r>
              <a:rPr lang="en-US" sz="1213" b="1" kern="0" dirty="0">
                <a:solidFill>
                  <a:schemeClr val="bg1"/>
                </a:solidFill>
                <a:latin typeface="Arial" panose="020B0604020202020204" pitchFamily="34" charset="0"/>
                <a:cs typeface="Arial" panose="020B0604020202020204" pitchFamily="34" charset="0"/>
              </a:rPr>
              <a:t>Responsibility</a:t>
            </a:r>
          </a:p>
        </p:txBody>
      </p:sp>
      <p:sp>
        <p:nvSpPr>
          <p:cNvPr id="22" name="TextBox 21">
            <a:extLst>
              <a:ext uri="{FF2B5EF4-FFF2-40B4-BE49-F238E27FC236}">
                <a16:creationId xmlns:a16="http://schemas.microsoft.com/office/drawing/2014/main" id="{04DD9ABD-B737-D32F-AFE1-0130BB13CE8E}"/>
              </a:ext>
            </a:extLst>
          </p:cNvPr>
          <p:cNvSpPr txBox="1"/>
          <p:nvPr/>
        </p:nvSpPr>
        <p:spPr>
          <a:xfrm>
            <a:off x="6464782" y="4656559"/>
            <a:ext cx="5064646" cy="2028119"/>
          </a:xfrm>
          <a:prstGeom prst="rect">
            <a:avLst/>
          </a:prstGeom>
          <a:noFill/>
        </p:spPr>
        <p:txBody>
          <a:bodyPr wrap="square" lIns="91440" tIns="45720" rIns="91440" bIns="45720" anchor="t">
            <a:sp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171450" indent="-171450">
              <a:buFont typeface="Arial" panose="020B0604020202020204" pitchFamily="34" charset="0"/>
              <a:buChar char="•"/>
            </a:pPr>
            <a:r>
              <a:rPr lang="en-US" sz="900" dirty="0">
                <a:solidFill>
                  <a:srgbClr val="000000"/>
                </a:solidFill>
                <a:latin typeface="Arial"/>
                <a:cs typeface="Arial"/>
              </a:rPr>
              <a:t>Employees are responsible for completing Part A of the form as well as having their physician complete Part C of form</a:t>
            </a:r>
          </a:p>
          <a:p>
            <a:r>
              <a:rPr lang="en-US" sz="900" dirty="0">
                <a:solidFill>
                  <a:srgbClr val="000000"/>
                </a:solidFill>
                <a:latin typeface="Arial"/>
                <a:cs typeface="Arial"/>
              </a:rPr>
              <a:t> </a:t>
            </a:r>
          </a:p>
          <a:p>
            <a:pPr marL="171450" indent="-171450">
              <a:buFont typeface="Arial" panose="020B0604020202020204" pitchFamily="34" charset="0"/>
              <a:buChar char="•"/>
            </a:pPr>
            <a:r>
              <a:rPr lang="en-US" sz="900" dirty="0">
                <a:solidFill>
                  <a:srgbClr val="000000"/>
                </a:solidFill>
                <a:latin typeface="Arial"/>
                <a:cs typeface="Arial"/>
              </a:rPr>
              <a:t>LVM is responsible for completing the “employer portion” (Part B) of the form. Tristar determines eligibility for HI TDI</a:t>
            </a:r>
          </a:p>
          <a:p>
            <a:pPr marL="171450" indent="-171450">
              <a:buFont typeface="Arial" panose="020B0604020202020204" pitchFamily="34" charset="0"/>
              <a:buChar char="•"/>
            </a:pPr>
            <a:endParaRPr lang="en-US" sz="900" dirty="0">
              <a:solidFill>
                <a:srgbClr val="000000"/>
              </a:solidFill>
              <a:latin typeface="Arial"/>
              <a:cs typeface="Arial"/>
            </a:endParaRPr>
          </a:p>
          <a:p>
            <a:pPr marL="171450" indent="-171450">
              <a:buFont typeface="Arial" panose="020B0604020202020204" pitchFamily="34" charset="0"/>
              <a:buChar char="•"/>
            </a:pPr>
            <a:r>
              <a:rPr lang="en-US" sz="900" dirty="0">
                <a:solidFill>
                  <a:srgbClr val="000000"/>
                </a:solidFill>
                <a:latin typeface="Arial"/>
                <a:cs typeface="Arial"/>
              </a:rPr>
              <a:t>FMLA is an additional leave of absence administered by MetLife which runs concurrently with HI TDI.  FMLA provides job and benefit protection while an employee is out of work. Instructions and documentation for FMLA will be mailed to the employees' home address after leave details are received.</a:t>
            </a:r>
          </a:p>
          <a:p>
            <a:endParaRPr lang="en-US" sz="900" dirty="0">
              <a:solidFill>
                <a:srgbClr val="000000"/>
              </a:solidFill>
              <a:latin typeface="Arial"/>
              <a:cs typeface="Arial"/>
            </a:endParaRPr>
          </a:p>
          <a:p>
            <a:pPr marL="171450" indent="-171450">
              <a:buFont typeface="Arial" panose="020B0604020202020204" pitchFamily="34" charset="0"/>
              <a:buChar char="•"/>
            </a:pPr>
            <a:r>
              <a:rPr lang="en-US" sz="900" dirty="0">
                <a:solidFill>
                  <a:srgbClr val="000000"/>
                </a:solidFill>
                <a:latin typeface="Arial"/>
                <a:cs typeface="Arial"/>
              </a:rPr>
              <a:t>TDI protects benefits for the remainder of the month in which they become disabled, plus 3 additional months. Employees are still responsible for dependent premium costs during leave</a:t>
            </a:r>
          </a:p>
          <a:p>
            <a:pPr marL="171450" indent="-171450">
              <a:buFont typeface="Arial" panose="020B0604020202020204" pitchFamily="34" charset="0"/>
              <a:buChar char="•"/>
            </a:pPr>
            <a:endParaRPr lang="en-US" sz="879" dirty="0">
              <a:solidFill>
                <a:srgbClr val="000000"/>
              </a:solidFill>
              <a:latin typeface="Arial"/>
              <a:cs typeface="Arial"/>
            </a:endParaRPr>
          </a:p>
        </p:txBody>
      </p:sp>
      <p:sp>
        <p:nvSpPr>
          <p:cNvPr id="2" name="Title 1">
            <a:extLst>
              <a:ext uri="{FF2B5EF4-FFF2-40B4-BE49-F238E27FC236}">
                <a16:creationId xmlns:a16="http://schemas.microsoft.com/office/drawing/2014/main" id="{9B533C4F-4101-7B1B-B388-4145C9C113F5}"/>
              </a:ext>
            </a:extLst>
          </p:cNvPr>
          <p:cNvSpPr>
            <a:spLocks noGrp="1"/>
          </p:cNvSpPr>
          <p:nvPr>
            <p:ph type="title"/>
          </p:nvPr>
        </p:nvSpPr>
        <p:spPr>
          <a:xfrm>
            <a:off x="213299" y="430429"/>
            <a:ext cx="8996987" cy="586475"/>
          </a:xfrm>
        </p:spPr>
        <p:txBody>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r>
              <a:rPr lang="en-US" sz="3335" dirty="0">
                <a:solidFill>
                  <a:srgbClr val="C00000"/>
                </a:solidFill>
                <a:latin typeface="Arial" charset="0"/>
                <a:cs typeface="Arial" charset="0"/>
              </a:rPr>
              <a:t>Hawaii Temporary Disability Process</a:t>
            </a:r>
          </a:p>
        </p:txBody>
      </p:sp>
      <p:grpSp>
        <p:nvGrpSpPr>
          <p:cNvPr id="21" name="Group 20">
            <a:extLst>
              <a:ext uri="{FF2B5EF4-FFF2-40B4-BE49-F238E27FC236}">
                <a16:creationId xmlns:a16="http://schemas.microsoft.com/office/drawing/2014/main" id="{0D90B243-036A-E526-3564-0BC6FD011D77}"/>
              </a:ext>
            </a:extLst>
          </p:cNvPr>
          <p:cNvGrpSpPr/>
          <p:nvPr/>
        </p:nvGrpSpPr>
        <p:grpSpPr>
          <a:xfrm>
            <a:off x="552641" y="2498244"/>
            <a:ext cx="10169030" cy="1247305"/>
            <a:chOff x="834048" y="3121461"/>
            <a:chExt cx="6618739" cy="775547"/>
          </a:xfrm>
        </p:grpSpPr>
        <p:sp>
          <p:nvSpPr>
            <p:cNvPr id="25" name="Oval 24">
              <a:extLst>
                <a:ext uri="{FF2B5EF4-FFF2-40B4-BE49-F238E27FC236}">
                  <a16:creationId xmlns:a16="http://schemas.microsoft.com/office/drawing/2014/main" id="{08C7FEC2-F510-6AF4-226B-4FBEAA39F46D}"/>
                </a:ext>
              </a:extLst>
            </p:cNvPr>
            <p:cNvSpPr>
              <a:spLocks noChangeAspect="1"/>
            </p:cNvSpPr>
            <p:nvPr/>
          </p:nvSpPr>
          <p:spPr>
            <a:xfrm>
              <a:off x="6129871" y="3125852"/>
              <a:ext cx="141758" cy="141758"/>
            </a:xfrm>
            <a:prstGeom prst="ellipse">
              <a:avLst/>
            </a:prstGeom>
            <a:solidFill>
              <a:srgbClr val="C00000"/>
            </a:solidFill>
            <a:ln w="31750" cap="flat" cmpd="sng" algn="ctr">
              <a:solidFill>
                <a:srgbClr val="FFFFFF"/>
              </a:solidFill>
              <a:prstDash val="solid"/>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26" name="Oval 25">
              <a:extLst>
                <a:ext uri="{FF2B5EF4-FFF2-40B4-BE49-F238E27FC236}">
                  <a16:creationId xmlns:a16="http://schemas.microsoft.com/office/drawing/2014/main" id="{265FB0BC-7D5F-A459-FF98-2FD3F90DB47A}"/>
                </a:ext>
              </a:extLst>
            </p:cNvPr>
            <p:cNvSpPr>
              <a:spLocks noChangeAspect="1"/>
            </p:cNvSpPr>
            <p:nvPr/>
          </p:nvSpPr>
          <p:spPr>
            <a:xfrm>
              <a:off x="7311029" y="3121461"/>
              <a:ext cx="141758" cy="141758"/>
            </a:xfrm>
            <a:prstGeom prst="ellipse">
              <a:avLst/>
            </a:prstGeom>
            <a:solidFill>
              <a:srgbClr val="C00000"/>
            </a:solidFill>
            <a:ln w="31750" cap="flat" cmpd="sng" algn="ctr">
              <a:solidFill>
                <a:srgbClr val="FFFFFF"/>
              </a:solidFill>
              <a:prstDash val="solid"/>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27" name="Oval 26">
              <a:extLst>
                <a:ext uri="{FF2B5EF4-FFF2-40B4-BE49-F238E27FC236}">
                  <a16:creationId xmlns:a16="http://schemas.microsoft.com/office/drawing/2014/main" id="{EEE490A1-F413-4D3B-E1CE-4C619CA69371}"/>
                </a:ext>
              </a:extLst>
            </p:cNvPr>
            <p:cNvSpPr>
              <a:spLocks noChangeAspect="1"/>
            </p:cNvSpPr>
            <p:nvPr/>
          </p:nvSpPr>
          <p:spPr>
            <a:xfrm>
              <a:off x="4857865" y="3121461"/>
              <a:ext cx="141758" cy="141758"/>
            </a:xfrm>
            <a:prstGeom prst="ellipse">
              <a:avLst/>
            </a:prstGeom>
            <a:solidFill>
              <a:srgbClr val="C00000"/>
            </a:solidFill>
            <a:ln w="31750" cap="flat" cmpd="sng" algn="ctr">
              <a:solidFill>
                <a:srgbClr val="FFFFFF"/>
              </a:solidFill>
              <a:prstDash val="solid"/>
              <a:miter lim="800000"/>
            </a:ln>
            <a:effectLst/>
          </p:spPr>
          <p:txBody>
            <a:bodyPr rtlCol="0" anchor="ct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a:spcBef>
                  <a:spcPct val="0"/>
                </a:spcBef>
                <a:spcAft>
                  <a:spcPct val="0"/>
                </a:spcAft>
                <a:defRPr/>
              </a:pPr>
              <a:endParaRPr lang="en-US" sz="1800" kern="0">
                <a:solidFill>
                  <a:prstClr val="white"/>
                </a:solidFill>
                <a:cs typeface="Arial" pitchFamily="34" charset="0"/>
              </a:endParaRPr>
            </a:p>
          </p:txBody>
        </p:sp>
        <p:sp>
          <p:nvSpPr>
            <p:cNvPr id="28" name="TextBox 27">
              <a:extLst>
                <a:ext uri="{FF2B5EF4-FFF2-40B4-BE49-F238E27FC236}">
                  <a16:creationId xmlns:a16="http://schemas.microsoft.com/office/drawing/2014/main" id="{211AC39C-7205-F804-6F13-364FDF0BF062}"/>
                </a:ext>
              </a:extLst>
            </p:cNvPr>
            <p:cNvSpPr txBox="1"/>
            <p:nvPr/>
          </p:nvSpPr>
          <p:spPr>
            <a:xfrm>
              <a:off x="1809775" y="3310879"/>
              <a:ext cx="1211302" cy="586129"/>
            </a:xfrm>
            <a:prstGeom prst="rect">
              <a:avLst/>
            </a:prstGeom>
            <a:noFill/>
          </p:spPr>
          <p:txBody>
            <a:bodyPr wrap="square" lIns="0" tIns="0" rIns="0" bIns="0" rtlCol="0" anchor="t">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defTabSz="685768"/>
              <a:r>
                <a:rPr lang="en-US" sz="850" dirty="0">
                  <a:latin typeface="Arial"/>
                  <a:cs typeface="Arial"/>
                </a:rPr>
                <a:t>Once a leave request is received, the LVM Office will respond within 48 business hours to gather any additional details needed to begin the employees leave of absence claim</a:t>
              </a:r>
              <a:endParaRPr lang="en-US" sz="85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20650F9D-581E-9550-A526-FD1A75D96422}"/>
                </a:ext>
              </a:extLst>
            </p:cNvPr>
            <p:cNvSpPr txBox="1"/>
            <p:nvPr/>
          </p:nvSpPr>
          <p:spPr>
            <a:xfrm>
              <a:off x="4395889" y="3313831"/>
              <a:ext cx="913858" cy="575227"/>
            </a:xfrm>
            <a:prstGeom prst="rect">
              <a:avLst/>
            </a:prstGeom>
            <a:noFill/>
          </p:spPr>
          <p:txBody>
            <a:bodyPr wrap="square" lIns="0" tIns="0" rIns="0" bIns="0" rtlCol="0" anchor="t">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defTabSz="685768"/>
              <a:r>
                <a:rPr lang="en-US" sz="850" dirty="0">
                  <a:latin typeface="Arial"/>
                  <a:cs typeface="Arial"/>
                </a:rPr>
                <a:t>Employee must complete Part A of HI TDI form and have their physician complete Part C</a:t>
              </a:r>
            </a:p>
          </p:txBody>
        </p:sp>
        <p:sp>
          <p:nvSpPr>
            <p:cNvPr id="30" name="TextBox 29">
              <a:extLst>
                <a:ext uri="{FF2B5EF4-FFF2-40B4-BE49-F238E27FC236}">
                  <a16:creationId xmlns:a16="http://schemas.microsoft.com/office/drawing/2014/main" id="{445FC80A-8BC9-CE90-11E6-C18AA33C26EA}"/>
                </a:ext>
              </a:extLst>
            </p:cNvPr>
            <p:cNvSpPr txBox="1"/>
            <p:nvPr/>
          </p:nvSpPr>
          <p:spPr>
            <a:xfrm>
              <a:off x="834048" y="3285244"/>
              <a:ext cx="971236" cy="507092"/>
            </a:xfrm>
            <a:prstGeom prst="rect">
              <a:avLst/>
            </a:prstGeom>
            <a:noFill/>
          </p:spPr>
          <p:txBody>
            <a:bodyPr wrap="square" lIns="0" tIns="0" rIns="0" bIns="0" rtlCol="0" anchor="t">
              <a:noAutofit/>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algn="ctr" defTabSz="685768"/>
              <a:r>
                <a:rPr lang="en-US" sz="850" dirty="0">
                  <a:solidFill>
                    <a:srgbClr val="000000"/>
                  </a:solidFill>
                  <a:latin typeface="Arial"/>
                  <a:cs typeface="Arial"/>
                </a:rPr>
                <a:t>As soon as an employee or their manager is aware of the need for a leave of absence, please inform the Leave Management Office (LVM)</a:t>
              </a:r>
              <a:endParaRPr lang="en-US" sz="879" dirty="0">
                <a:solidFill>
                  <a:srgbClr val="000000"/>
                </a:solidFill>
                <a:latin typeface="Arial"/>
                <a:cs typeface="Arial"/>
              </a:endParaRPr>
            </a:p>
          </p:txBody>
        </p:sp>
      </p:grpSp>
      <p:pic>
        <p:nvPicPr>
          <p:cNvPr id="44" name="Graphic 43" descr="Computer with solid fill">
            <a:extLst>
              <a:ext uri="{FF2B5EF4-FFF2-40B4-BE49-F238E27FC236}">
                <a16:creationId xmlns:a16="http://schemas.microsoft.com/office/drawing/2014/main" id="{90C2A253-23D6-100D-F0EC-F57907B40C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5433" y="1858405"/>
            <a:ext cx="700483" cy="700483"/>
          </a:xfrm>
          <a:prstGeom prst="rect">
            <a:avLst/>
          </a:prstGeom>
        </p:spPr>
      </p:pic>
      <p:pic>
        <p:nvPicPr>
          <p:cNvPr id="52" name="Graphic 51" descr="Doctor female with solid fill">
            <a:extLst>
              <a:ext uri="{FF2B5EF4-FFF2-40B4-BE49-F238E27FC236}">
                <a16:creationId xmlns:a16="http://schemas.microsoft.com/office/drawing/2014/main" id="{A64D3E0E-C438-923D-036F-1541764FC3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73591" y="1815160"/>
            <a:ext cx="683073" cy="683073"/>
          </a:xfrm>
          <a:prstGeom prst="rect">
            <a:avLst/>
          </a:prstGeom>
        </p:spPr>
      </p:pic>
      <p:pic>
        <p:nvPicPr>
          <p:cNvPr id="55" name="Graphic 54" descr="Open book with solid fill">
            <a:extLst>
              <a:ext uri="{FF2B5EF4-FFF2-40B4-BE49-F238E27FC236}">
                <a16:creationId xmlns:a16="http://schemas.microsoft.com/office/drawing/2014/main" id="{90189FFC-9B76-0660-9FD8-04593F4A953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6327" y="1879113"/>
            <a:ext cx="652930" cy="652930"/>
          </a:xfrm>
          <a:prstGeom prst="rect">
            <a:avLst/>
          </a:prstGeom>
        </p:spPr>
      </p:pic>
      <p:pic>
        <p:nvPicPr>
          <p:cNvPr id="57" name="Graphic 56" descr="List with solid fill">
            <a:extLst>
              <a:ext uri="{FF2B5EF4-FFF2-40B4-BE49-F238E27FC236}">
                <a16:creationId xmlns:a16="http://schemas.microsoft.com/office/drawing/2014/main" id="{F1FF1FA8-D389-6091-E296-1548C7126DC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27633" y="1858405"/>
            <a:ext cx="631874" cy="631874"/>
          </a:xfrm>
          <a:prstGeom prst="rect">
            <a:avLst/>
          </a:prstGeom>
        </p:spPr>
      </p:pic>
      <p:pic>
        <p:nvPicPr>
          <p:cNvPr id="60" name="Graphic 59" descr="Warning with solid fill">
            <a:extLst>
              <a:ext uri="{FF2B5EF4-FFF2-40B4-BE49-F238E27FC236}">
                <a16:creationId xmlns:a16="http://schemas.microsoft.com/office/drawing/2014/main" id="{6D6F7735-2169-DEEA-A755-EDDC72E3105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492051" y="1914663"/>
            <a:ext cx="554493" cy="554493"/>
          </a:xfrm>
          <a:prstGeom prst="rect">
            <a:avLst/>
          </a:prstGeom>
        </p:spPr>
      </p:pic>
      <p:pic>
        <p:nvPicPr>
          <p:cNvPr id="62" name="Graphic 61" descr="Group brainstorm with solid fill">
            <a:extLst>
              <a:ext uri="{FF2B5EF4-FFF2-40B4-BE49-F238E27FC236}">
                <a16:creationId xmlns:a16="http://schemas.microsoft.com/office/drawing/2014/main" id="{1D44BB16-0D79-6D16-F615-6DC2A15F22B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464782" y="1736003"/>
            <a:ext cx="693331" cy="693331"/>
          </a:xfrm>
          <a:prstGeom prst="rect">
            <a:avLst/>
          </a:prstGeom>
        </p:spPr>
      </p:pic>
    </p:spTree>
    <p:extLst>
      <p:ext uri="{BB962C8B-B14F-4D97-AF65-F5344CB8AC3E}">
        <p14:creationId xmlns:p14="http://schemas.microsoft.com/office/powerpoint/2010/main" val="1117701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Custom Design">
  <a:themeElements>
    <a:clrScheme name="Custom 3">
      <a:dk1>
        <a:sysClr val="windowText" lastClr="000000"/>
      </a:dk1>
      <a:lt1>
        <a:sysClr val="window" lastClr="FFFFFF"/>
      </a:lt1>
      <a:dk2>
        <a:srgbClr val="44546A"/>
      </a:dk2>
      <a:lt2>
        <a:srgbClr val="E7E6E6"/>
      </a:lt2>
      <a:accent1>
        <a:srgbClr val="C00000"/>
      </a:accent1>
      <a:accent2>
        <a:srgbClr val="C00000"/>
      </a:accent2>
      <a:accent3>
        <a:srgbClr val="C00000"/>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AD7B22599A1D4DB06B6561E3E2604E" ma:contentTypeVersion="13" ma:contentTypeDescription="Create a new document." ma:contentTypeScope="" ma:versionID="76bcde5fb323e34b9d0b00a24b07976b">
  <xsd:schema xmlns:xsd="http://www.w3.org/2001/XMLSchema" xmlns:xs="http://www.w3.org/2001/XMLSchema" xmlns:p="http://schemas.microsoft.com/office/2006/metadata/properties" xmlns:ns2="55935880-b7ee-4950-8f9e-482750bcfd87" xmlns:ns3="9e8b1f26-f3bc-4a56-a4fd-23de400036fd" targetNamespace="http://schemas.microsoft.com/office/2006/metadata/properties" ma:root="true" ma:fieldsID="275b42ea41886d3ac8550bb35ca9179b" ns2:_="" ns3:_="">
    <xsd:import namespace="55935880-b7ee-4950-8f9e-482750bcfd87"/>
    <xsd:import namespace="9e8b1f26-f3bc-4a56-a4fd-23de400036f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935880-b7ee-4950-8f9e-482750bcfd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e8f53ff1-b0ba-474a-a307-8fd4b72cf5ea"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8b1f26-f3bc-4a56-a4fd-23de400036f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6169098-bb76-4ccd-82cb-c85ff2771df3}" ma:internalName="TaxCatchAll" ma:showField="CatchAllData" ma:web="9e8b1f26-f3bc-4a56-a4fd-23de400036f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e8b1f26-f3bc-4a56-a4fd-23de400036fd" xsi:nil="true"/>
    <lcf76f155ced4ddcb4097134ff3c332f xmlns="55935880-b7ee-4950-8f9e-482750bcfd8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C9D90B5-7024-4D1B-B39D-C8AD5B76E7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935880-b7ee-4950-8f9e-482750bcfd87"/>
    <ds:schemaRef ds:uri="9e8b1f26-f3bc-4a56-a4fd-23de400036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5AE146-BC6C-4E7E-A4A4-D943396DE2BA}">
  <ds:schemaRefs>
    <ds:schemaRef ds:uri="http://schemas.microsoft.com/sharepoint/v3/contenttype/forms"/>
  </ds:schemaRefs>
</ds:datastoreItem>
</file>

<file path=customXml/itemProps3.xml><?xml version="1.0" encoding="utf-8"?>
<ds:datastoreItem xmlns:ds="http://schemas.openxmlformats.org/officeDocument/2006/customXml" ds:itemID="{1FA16E0F-15FD-4D8B-85A6-E5EA258D1449}">
  <ds:schemaRefs>
    <ds:schemaRef ds:uri="http://schemas.microsoft.com/office/infopath/2007/PartnerControls"/>
    <ds:schemaRef ds:uri="http://purl.org/dc/terms/"/>
    <ds:schemaRef ds:uri="http://schemas.microsoft.com/office/2006/metadata/properties"/>
    <ds:schemaRef ds:uri="81c342af-8f65-4dbe-9feb-3fd5d4819080"/>
    <ds:schemaRef ds:uri="http://purl.org/dc/dcmitype/"/>
    <ds:schemaRef ds:uri="http://schemas.microsoft.com/office/2006/documentManagement/types"/>
    <ds:schemaRef ds:uri="dd46b817-0cee-4cb8-b6fa-092366e99e6b"/>
    <ds:schemaRef ds:uri="http://purl.org/dc/elements/1.1/"/>
    <ds:schemaRef ds:uri="http://schemas.openxmlformats.org/package/2006/metadata/core-properties"/>
    <ds:schemaRef ds:uri="http://www.w3.org/XML/1998/namespace"/>
    <ds:schemaRef ds:uri="9e8b1f26-f3bc-4a56-a4fd-23de400036fd"/>
    <ds:schemaRef ds:uri="55935880-b7ee-4950-8f9e-482750bcfd87"/>
  </ds:schemaRefs>
</ds:datastoreItem>
</file>

<file path=docProps/app.xml><?xml version="1.0" encoding="utf-8"?>
<Properties xmlns="http://schemas.openxmlformats.org/officeDocument/2006/extended-properties" xmlns:vt="http://schemas.openxmlformats.org/officeDocument/2006/docPropsVTypes">
  <TotalTime>109</TotalTime>
  <Words>384</Words>
  <Application>Microsoft Office PowerPoint</Application>
  <PresentationFormat>Widescreen</PresentationFormat>
  <Paragraphs>23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Lucida Grande</vt:lpstr>
      <vt:lpstr>Custom Design</vt:lpstr>
      <vt:lpstr>Hawaii Temporary Disability Process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Butler, Gabrielle</dc:creator>
  <cp:lastModifiedBy>Ferris, Stephanie</cp:lastModifiedBy>
  <cp:revision>89</cp:revision>
  <dcterms:created xsi:type="dcterms:W3CDTF">2024-03-02T16:03:26Z</dcterms:created>
  <dcterms:modified xsi:type="dcterms:W3CDTF">2025-05-13T21:03:09Z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0x0101005BAD7B22599A1D4DB06B6561E3E2604E</vt:lpwstr>
  </property>
  <property fmtid="{D5CDD505-2E9C-101B-9397-08002B2CF9AE}" pid="3" name="MediaServiceImageTags">
    <vt:lpwstr/>
  </property>
</Properties>
</file>